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302" r:id="rId3"/>
    <p:sldId id="1214" r:id="rId4"/>
    <p:sldId id="1215" r:id="rId5"/>
    <p:sldId id="1216" r:id="rId6"/>
    <p:sldId id="1218" r:id="rId7"/>
    <p:sldId id="1219" r:id="rId8"/>
    <p:sldId id="1221" r:id="rId9"/>
    <p:sldId id="1217" r:id="rId10"/>
    <p:sldId id="1220" r:id="rId11"/>
    <p:sldId id="1222" r:id="rId12"/>
    <p:sldId id="1223" r:id="rId13"/>
    <p:sldId id="1224" r:id="rId14"/>
    <p:sldId id="122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0743-F358-4D84-9D26-CACC6DF18BA8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FEF8B-1D3D-46C8-AEA1-51475DD3DB0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28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0743-F358-4D84-9D26-CACC6DF18BA8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FEF8B-1D3D-46C8-AEA1-51475DD3D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15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0743-F358-4D84-9D26-CACC6DF18BA8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FEF8B-1D3D-46C8-AEA1-51475DD3D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625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0743-F358-4D84-9D26-CACC6DF18BA8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FEF8B-1D3D-46C8-AEA1-51475DD3D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47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0743-F358-4D84-9D26-CACC6DF18BA8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FEF8B-1D3D-46C8-AEA1-51475DD3DB0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788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0743-F358-4D84-9D26-CACC6DF18BA8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FEF8B-1D3D-46C8-AEA1-51475DD3D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93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0743-F358-4D84-9D26-CACC6DF18BA8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FEF8B-1D3D-46C8-AEA1-51475DD3D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580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0743-F358-4D84-9D26-CACC6DF18BA8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FEF8B-1D3D-46C8-AEA1-51475DD3D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90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0743-F358-4D84-9D26-CACC6DF18BA8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FEF8B-1D3D-46C8-AEA1-51475DD3D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30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0D40743-F358-4D84-9D26-CACC6DF18BA8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A0FEF8B-1D3D-46C8-AEA1-51475DD3D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14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0743-F358-4D84-9D26-CACC6DF18BA8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FEF8B-1D3D-46C8-AEA1-51475DD3D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3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0D40743-F358-4D84-9D26-CACC6DF18BA8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A0FEF8B-1D3D-46C8-AEA1-51475DD3DB0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792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82442-09E2-9D30-9F2D-C3DAEA9190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Spatial Transcriptomics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8B1CC-BC8F-551E-84DE-60DCB6916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9 April 2025</a:t>
            </a:r>
          </a:p>
        </p:txBody>
      </p:sp>
    </p:spTree>
    <p:extLst>
      <p:ext uri="{BB962C8B-B14F-4D97-AF65-F5344CB8AC3E}">
        <p14:creationId xmlns:p14="http://schemas.microsoft.com/office/powerpoint/2010/main" val="2799887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FE564-96B8-9BE1-63C3-43C63DE7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 &amp; Normalization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6D3020D-E228-2C64-3546-52452C7272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182685"/>
              </p:ext>
            </p:extLst>
          </p:nvPr>
        </p:nvGraphicFramePr>
        <p:xfrm>
          <a:off x="340048" y="2528457"/>
          <a:ext cx="11851952" cy="274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9635">
                  <a:extLst>
                    <a:ext uri="{9D8B030D-6E8A-4147-A177-3AD203B41FA5}">
                      <a16:colId xmlns:a16="http://schemas.microsoft.com/office/drawing/2014/main" val="2730569700"/>
                    </a:ext>
                  </a:extLst>
                </a:gridCol>
                <a:gridCol w="5938937">
                  <a:extLst>
                    <a:ext uri="{9D8B030D-6E8A-4147-A177-3AD203B41FA5}">
                      <a16:colId xmlns:a16="http://schemas.microsoft.com/office/drawing/2014/main" val="3277937624"/>
                    </a:ext>
                  </a:extLst>
                </a:gridCol>
                <a:gridCol w="4413380">
                  <a:extLst>
                    <a:ext uri="{9D8B030D-6E8A-4147-A177-3AD203B41FA5}">
                      <a16:colId xmlns:a16="http://schemas.microsoft.com/office/drawing/2014/main" val="3708124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Sequencing-based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Imaging-based methods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814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Initial QC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Similar to single-cell/single-nucleus RNA-seq:</a:t>
                      </a:r>
                    </a:p>
                    <a:p>
                      <a:r>
                        <a:rPr lang="en-US" sz="1600" dirty="0"/>
                        <a:t>Number of Unique Molecular Identifiers (UMIs) per spot</a:t>
                      </a:r>
                    </a:p>
                    <a:p>
                      <a:r>
                        <a:rPr lang="en-US" sz="1600" dirty="0"/>
                        <a:t>Number of genes detected per spot</a:t>
                      </a:r>
                    </a:p>
                    <a:p>
                      <a:r>
                        <a:rPr lang="en-US" sz="1600" dirty="0"/>
                        <a:t>Library saturation/complexity</a:t>
                      </a:r>
                    </a:p>
                    <a:p>
                      <a:r>
                        <a:rPr lang="en-US" sz="1600" dirty="0"/>
                        <a:t>Mitochondrial RNA can be used, but not as informative as in </a:t>
                      </a:r>
                      <a:r>
                        <a:rPr lang="en-US" sz="1600" dirty="0" err="1"/>
                        <a:t>sc</a:t>
                      </a:r>
                      <a:r>
                        <a:rPr lang="en-US" sz="1600" dirty="0"/>
                        <a:t>/</a:t>
                      </a:r>
                      <a:r>
                        <a:rPr lang="en-US" sz="1600" dirty="0" err="1"/>
                        <a:t>snRNAseq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Nucleus/cell segmentation check (visual)</a:t>
                      </a:r>
                    </a:p>
                    <a:p>
                      <a:r>
                        <a:rPr lang="en-US" sz="1600" dirty="0"/>
                        <a:t>Number of transcripts detected per cell</a:t>
                      </a:r>
                    </a:p>
                    <a:p>
                      <a:r>
                        <a:rPr lang="en-US" sz="1600" dirty="0"/>
                        <a:t>Number of genes detected per cell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40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Normalization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Differential approaches use count data directly</a:t>
                      </a:r>
                    </a:p>
                    <a:p>
                      <a:r>
                        <a:rPr lang="en-US" sz="1600" dirty="0"/>
                        <a:t>Clustering approaches use data scaled to total UMIs per spot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Can use data scaled to total transcripts per cell</a:t>
                      </a:r>
                    </a:p>
                    <a:p>
                      <a:r>
                        <a:rPr lang="en-US" sz="1600" dirty="0"/>
                        <a:t>Alternatively, transcript number is normalized to cell/nucleus volume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653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7194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9A75-B054-6CDE-0C25-169CFB19F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Refresher: Bayesian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6452-EAAD-ACAC-3A15-63B622D81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concept: incorporates prior information and observations to generate a posterior model</a:t>
            </a:r>
          </a:p>
          <a:p>
            <a:endParaRPr lang="en-US" dirty="0"/>
          </a:p>
          <a:p>
            <a:r>
              <a:rPr lang="en-US" dirty="0"/>
              <a:t>Bayes’ rule:</a:t>
            </a:r>
          </a:p>
          <a:p>
            <a:pPr marL="201168" lvl="1" indent="0">
              <a:buNone/>
            </a:pPr>
            <a:r>
              <a:rPr lang="en-US" dirty="0"/>
              <a:t>	Probability(A, given B) = Probability(B, given A) x Probability(A) / Probability(B)</a:t>
            </a:r>
          </a:p>
          <a:p>
            <a:pPr marL="201168" lvl="1" indent="0">
              <a:buNone/>
            </a:pPr>
            <a:r>
              <a:rPr lang="en-US" dirty="0"/>
              <a:t>	</a:t>
            </a:r>
          </a:p>
          <a:p>
            <a:pPr marL="201168" lvl="1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As a statistical inference model:</a:t>
            </a:r>
          </a:p>
          <a:p>
            <a:pPr lvl="1"/>
            <a:endParaRPr lang="en-US" dirty="0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B1A1636D-71B8-8821-725F-13148FA6A93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486214" y="3439107"/>
            <a:ext cx="3632200" cy="836613"/>
            <a:chOff x="2390" y="2160"/>
            <a:chExt cx="2288" cy="527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4FA2C417-44CB-3A33-C55D-2ECCDB0C66E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390" y="2160"/>
              <a:ext cx="2288" cy="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053" name="Picture 5">
              <a:extLst>
                <a:ext uri="{FF2B5EF4-FFF2-40B4-BE49-F238E27FC236}">
                  <a16:creationId xmlns:a16="http://schemas.microsoft.com/office/drawing/2014/main" id="{B06004ED-9EF1-D129-F14B-D39AC548F1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0" y="2160"/>
              <a:ext cx="2292" cy="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oup 8">
            <a:extLst>
              <a:ext uri="{FF2B5EF4-FFF2-40B4-BE49-F238E27FC236}">
                <a16:creationId xmlns:a16="http://schemas.microsoft.com/office/drawing/2014/main" id="{D3F03213-A0C5-DD14-9789-A7047965360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845115" y="4538241"/>
            <a:ext cx="5692775" cy="1550988"/>
            <a:chOff x="2382" y="2894"/>
            <a:chExt cx="3586" cy="977"/>
          </a:xfrm>
        </p:grpSpPr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E4C8AD53-DE39-C7B7-2EEC-440EA9611B1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382" y="2894"/>
              <a:ext cx="3586" cy="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057" name="Picture 9">
              <a:extLst>
                <a:ext uri="{FF2B5EF4-FFF2-40B4-BE49-F238E27FC236}">
                  <a16:creationId xmlns:a16="http://schemas.microsoft.com/office/drawing/2014/main" id="{E461B66A-AE8C-5758-D133-408C93DFBE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2" y="2894"/>
              <a:ext cx="3590" cy="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15AEC83-8A7E-D625-F4E7-4EEDD4ADBA6C}"/>
              </a:ext>
            </a:extLst>
          </p:cNvPr>
          <p:cNvSpPr txBox="1"/>
          <p:nvPr/>
        </p:nvSpPr>
        <p:spPr>
          <a:xfrm>
            <a:off x="9582538" y="4538241"/>
            <a:ext cx="95535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Prior</a:t>
            </a:r>
          </a:p>
        </p:txBody>
      </p:sp>
    </p:spTree>
    <p:extLst>
      <p:ext uri="{BB962C8B-B14F-4D97-AF65-F5344CB8AC3E}">
        <p14:creationId xmlns:p14="http://schemas.microsoft.com/office/powerpoint/2010/main" val="4195875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598A-B3D1-2C61-43CA-7A1C650E8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statistics: concepts</a:t>
            </a:r>
          </a:p>
        </p:txBody>
      </p:sp>
      <p:pic>
        <p:nvPicPr>
          <p:cNvPr id="5" name="Content Placeholder 4" descr="A diagram of a normal distribution&#10;&#10;AI-generated content may be incorrect.">
            <a:extLst>
              <a:ext uri="{FF2B5EF4-FFF2-40B4-BE49-F238E27FC236}">
                <a16:creationId xmlns:a16="http://schemas.microsoft.com/office/drawing/2014/main" id="{72DFA4FC-1484-9336-EB25-EDB61A3F0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53" y="2070198"/>
            <a:ext cx="5183547" cy="40227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596EEC-03AC-4AC8-A669-1D8B7F3710C2}"/>
              </a:ext>
            </a:extLst>
          </p:cNvPr>
          <p:cNvSpPr txBox="1"/>
          <p:nvPr/>
        </p:nvSpPr>
        <p:spPr>
          <a:xfrm>
            <a:off x="4655976" y="5393093"/>
            <a:ext cx="76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VSNi</a:t>
            </a:r>
            <a:endParaRPr lang="en-US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067280-CC81-A5A7-84EE-4EB449EBB440}"/>
              </a:ext>
            </a:extLst>
          </p:cNvPr>
          <p:cNvSpPr txBox="1"/>
          <p:nvPr/>
        </p:nvSpPr>
        <p:spPr>
          <a:xfrm>
            <a:off x="6494106" y="2369976"/>
            <a:ext cx="47854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Instead of a p-value (frequentist statistics), we usually report a Bayes factor</a:t>
            </a:r>
          </a:p>
          <a:p>
            <a:endParaRPr lang="en-US" dirty="0"/>
          </a:p>
          <a:p>
            <a:r>
              <a:rPr lang="en-US" dirty="0"/>
              <a:t>Bayes factor: Ratio of likelihoods of two models</a:t>
            </a:r>
          </a:p>
          <a:p>
            <a:endParaRPr lang="en-US" dirty="0"/>
          </a:p>
          <a:p>
            <a:r>
              <a:rPr lang="en-US" dirty="0"/>
              <a:t>BF = p(data | Model 1) / p(data | Model 0)</a:t>
            </a:r>
          </a:p>
          <a:p>
            <a:endParaRPr lang="en-US" dirty="0"/>
          </a:p>
          <a:p>
            <a:r>
              <a:rPr lang="en-US" dirty="0"/>
              <a:t>No hard limits/cutoffs on BF for “significance”, but BF&gt;10 is an indicator of strong evidence for Model 1 over Model 0</a:t>
            </a:r>
          </a:p>
        </p:txBody>
      </p:sp>
    </p:spTree>
    <p:extLst>
      <p:ext uri="{BB962C8B-B14F-4D97-AF65-F5344CB8AC3E}">
        <p14:creationId xmlns:p14="http://schemas.microsoft.com/office/powerpoint/2010/main" val="14192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47ADD-9B19-27FE-BC25-2C22D0600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Monty Hall Problem</a:t>
            </a:r>
          </a:p>
        </p:txBody>
      </p:sp>
      <p:pic>
        <p:nvPicPr>
          <p:cNvPr id="10" name="Picture 9" descr="A group of blue doors with question marks&#10;&#10;AI-generated content may be incorrect.">
            <a:extLst>
              <a:ext uri="{FF2B5EF4-FFF2-40B4-BE49-F238E27FC236}">
                <a16:creationId xmlns:a16="http://schemas.microsoft.com/office/drawing/2014/main" id="{908D327E-540D-F340-A803-B292F0088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103" y="1846596"/>
            <a:ext cx="2836506" cy="14543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D551FD-32BB-DED3-281C-9550D9CCAC8C}"/>
              </a:ext>
            </a:extLst>
          </p:cNvPr>
          <p:cNvSpPr txBox="1"/>
          <p:nvPr/>
        </p:nvSpPr>
        <p:spPr>
          <a:xfrm>
            <a:off x="3442041" y="2076859"/>
            <a:ext cx="41861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are presented with 3 identical doors. Behind one of them is a prize, and behind the other two are goats.</a:t>
            </a:r>
          </a:p>
        </p:txBody>
      </p:sp>
      <p:pic>
        <p:nvPicPr>
          <p:cNvPr id="12" name="Picture 11" descr="A group of blue doors with question marks&#10;&#10;AI-generated content may be incorrect.">
            <a:extLst>
              <a:ext uri="{FF2B5EF4-FFF2-40B4-BE49-F238E27FC236}">
                <a16:creationId xmlns:a16="http://schemas.microsoft.com/office/drawing/2014/main" id="{46BEB1A0-6020-D48E-504B-424CEAE90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103" y="3339688"/>
            <a:ext cx="2836506" cy="1454342"/>
          </a:xfrm>
          <a:prstGeom prst="rect">
            <a:avLst/>
          </a:prstGeom>
        </p:spPr>
      </p:pic>
      <p:pic>
        <p:nvPicPr>
          <p:cNvPr id="14" name="Picture 13" descr="A red check mark on a white background&#10;&#10;AI-generated content may be incorrect.">
            <a:extLst>
              <a:ext uri="{FF2B5EF4-FFF2-40B4-BE49-F238E27FC236}">
                <a16:creationId xmlns:a16="http://schemas.microsoft.com/office/drawing/2014/main" id="{DA551E09-CA2B-235A-E304-D37CF581AF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46" y="3672827"/>
            <a:ext cx="788064" cy="7880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74EB13F-AE9B-0B9E-D632-07EE1AA744F5}"/>
              </a:ext>
            </a:extLst>
          </p:cNvPr>
          <p:cNvSpPr txBox="1"/>
          <p:nvPr/>
        </p:nvSpPr>
        <p:spPr>
          <a:xfrm>
            <a:off x="3394401" y="3882193"/>
            <a:ext cx="4233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select the door behind which (you think) the prize is.</a:t>
            </a:r>
          </a:p>
        </p:txBody>
      </p:sp>
      <p:pic>
        <p:nvPicPr>
          <p:cNvPr id="17" name="Picture 16" descr="A cartoon of a goat and a door&#10;&#10;AI-generated content may be incorrect.">
            <a:extLst>
              <a:ext uri="{FF2B5EF4-FFF2-40B4-BE49-F238E27FC236}">
                <a16:creationId xmlns:a16="http://schemas.microsoft.com/office/drawing/2014/main" id="{CC596C1C-F551-0F30-1D4C-1690C31CC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45" y="4945225"/>
            <a:ext cx="2802506" cy="15577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6000A01-8B71-6419-F550-B2847D5A2225}"/>
              </a:ext>
            </a:extLst>
          </p:cNvPr>
          <p:cNvSpPr txBox="1"/>
          <p:nvPr/>
        </p:nvSpPr>
        <p:spPr>
          <a:xfrm>
            <a:off x="3394401" y="4945225"/>
            <a:ext cx="45926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Monty opens one of the other doors to reveal a goat (always), and offers you the option to switch doors. </a:t>
            </a:r>
          </a:p>
          <a:p>
            <a:r>
              <a:rPr lang="en-US" dirty="0"/>
              <a:t>He will then open the door you selected to see if you won the prize.</a:t>
            </a:r>
          </a:p>
        </p:txBody>
      </p:sp>
      <p:pic>
        <p:nvPicPr>
          <p:cNvPr id="19" name="Picture 18" descr="A red check mark on a white background&#10;&#10;AI-generated content may be incorrect.">
            <a:extLst>
              <a:ext uri="{FF2B5EF4-FFF2-40B4-BE49-F238E27FC236}">
                <a16:creationId xmlns:a16="http://schemas.microsoft.com/office/drawing/2014/main" id="{7D95FD72-2B50-3DB1-3CE6-8965A09AC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45" y="5225048"/>
            <a:ext cx="788064" cy="788064"/>
          </a:xfrm>
          <a:prstGeom prst="rect">
            <a:avLst/>
          </a:prstGeom>
        </p:spPr>
      </p:pic>
      <p:pic>
        <p:nvPicPr>
          <p:cNvPr id="20" name="Picture 19" descr="A person in a suit and tie&#10;&#10;AI-generated content may be incorrect.">
            <a:extLst>
              <a:ext uri="{FF2B5EF4-FFF2-40B4-BE49-F238E27FC236}">
                <a16:creationId xmlns:a16="http://schemas.microsoft.com/office/drawing/2014/main" id="{227CE6FD-374A-20F8-9D89-11012E3DCF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69" y="1981983"/>
            <a:ext cx="4160285" cy="23479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62CEEFF-4FE0-815E-99D5-C07ED4B6CA1B}"/>
              </a:ext>
            </a:extLst>
          </p:cNvPr>
          <p:cNvSpPr txBox="1"/>
          <p:nvPr/>
        </p:nvSpPr>
        <p:spPr>
          <a:xfrm>
            <a:off x="10658327" y="4329928"/>
            <a:ext cx="153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USA Today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1F14ED-48C8-9982-DF6B-BBEDD6B789A2}"/>
              </a:ext>
            </a:extLst>
          </p:cNvPr>
          <p:cNvSpPr txBox="1"/>
          <p:nvPr/>
        </p:nvSpPr>
        <p:spPr>
          <a:xfrm>
            <a:off x="8500188" y="5225048"/>
            <a:ext cx="2836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Should you switch doors? Does it make a difference?</a:t>
            </a:r>
          </a:p>
        </p:txBody>
      </p:sp>
    </p:spTree>
    <p:extLst>
      <p:ext uri="{BB962C8B-B14F-4D97-AF65-F5344CB8AC3E}">
        <p14:creationId xmlns:p14="http://schemas.microsoft.com/office/powerpoint/2010/main" val="275415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8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94BEC-C150-5BD3-756D-978C823FE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exercise: Monty Hall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F2CB0-3D3C-CC73-7AF7-90806ED29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685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0ED31-3031-4EBB-823C-EC47BF83F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Molecular profiling 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319848-D3B3-4CE6-B32F-AAA2473B3E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52" t="8052" r="24110" b="23974"/>
          <a:stretch/>
        </p:blipFill>
        <p:spPr>
          <a:xfrm>
            <a:off x="3033156" y="1921850"/>
            <a:ext cx="2374039" cy="175445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D38C43B-8568-4F9C-9EF9-3A99B8BE0946}"/>
              </a:ext>
            </a:extLst>
          </p:cNvPr>
          <p:cNvGraphicFramePr>
            <a:graphicFrameLocks noGrp="1"/>
          </p:cNvGraphicFramePr>
          <p:nvPr/>
        </p:nvGraphicFramePr>
        <p:xfrm>
          <a:off x="0" y="3660379"/>
          <a:ext cx="7415205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4839">
                  <a:extLst>
                    <a:ext uri="{9D8B030D-6E8A-4147-A177-3AD203B41FA5}">
                      <a16:colId xmlns:a16="http://schemas.microsoft.com/office/drawing/2014/main" val="3726301234"/>
                    </a:ext>
                  </a:extLst>
                </a:gridCol>
                <a:gridCol w="2261202">
                  <a:extLst>
                    <a:ext uri="{9D8B030D-6E8A-4147-A177-3AD203B41FA5}">
                      <a16:colId xmlns:a16="http://schemas.microsoft.com/office/drawing/2014/main" val="1879172364"/>
                    </a:ext>
                  </a:extLst>
                </a:gridCol>
                <a:gridCol w="1949164">
                  <a:extLst>
                    <a:ext uri="{9D8B030D-6E8A-4147-A177-3AD203B41FA5}">
                      <a16:colId xmlns:a16="http://schemas.microsoft.com/office/drawing/2014/main" val="3746700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ISH/IHC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RNA-sequencing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876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of genes/proteins at once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~1 – 5 (~500 with advanced methods)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~10,000 – 20,000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1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Single-cell resolution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896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Spatial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785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“Unbiased” (no pre-selection)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094583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F69FFA9-EEEB-4C91-A74F-2570D0FA30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0" t="43530" r="60220" b="36012"/>
          <a:stretch/>
        </p:blipFill>
        <p:spPr>
          <a:xfrm rot="5400000">
            <a:off x="5651953" y="1949294"/>
            <a:ext cx="1450758" cy="1699571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9578682-5B41-40E3-872A-D0C79ED360BD}"/>
              </a:ext>
            </a:extLst>
          </p:cNvPr>
          <p:cNvGraphicFramePr>
            <a:graphicFrameLocks noGrp="1"/>
          </p:cNvGraphicFramePr>
          <p:nvPr/>
        </p:nvGraphicFramePr>
        <p:xfrm>
          <a:off x="7540018" y="3656218"/>
          <a:ext cx="2127624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624">
                  <a:extLst>
                    <a:ext uri="{9D8B030D-6E8A-4147-A177-3AD203B41FA5}">
                      <a16:colId xmlns:a16="http://schemas.microsoft.com/office/drawing/2014/main" val="61032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Single-cell RNA-seq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906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~1,000 – 10,000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559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787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645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504242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C0479C18-9515-4434-83F9-5F70FA238B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753" t="63525" r="30889" b="27778"/>
          <a:stretch/>
        </p:blipFill>
        <p:spPr>
          <a:xfrm>
            <a:off x="7458401" y="2396374"/>
            <a:ext cx="2084428" cy="80540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672E626-C5EB-E5EF-C810-C1983205C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832836"/>
              </p:ext>
            </p:extLst>
          </p:nvPr>
        </p:nvGraphicFramePr>
        <p:xfrm>
          <a:off x="9817961" y="3656218"/>
          <a:ext cx="2374039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4039">
                  <a:extLst>
                    <a:ext uri="{9D8B030D-6E8A-4147-A177-3AD203B41FA5}">
                      <a16:colId xmlns:a16="http://schemas.microsoft.com/office/drawing/2014/main" val="61032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Spatial transcriptomics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906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~1,000 – 10,000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559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Possible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787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645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Possible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504242"/>
                  </a:ext>
                </a:extLst>
              </a:tr>
            </a:tbl>
          </a:graphicData>
        </a:graphic>
      </p:graphicFrame>
      <p:pic>
        <p:nvPicPr>
          <p:cNvPr id="10" name="Picture 9" descr="A map of the world&#10;&#10;Description automatically generated with low confidence">
            <a:extLst>
              <a:ext uri="{FF2B5EF4-FFF2-40B4-BE49-F238E27FC236}">
                <a16:creationId xmlns:a16="http://schemas.microsoft.com/office/drawing/2014/main" id="{25530890-8C94-DECB-3F2E-17CDC031A6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80" t="5034" b="5654"/>
          <a:stretch/>
        </p:blipFill>
        <p:spPr>
          <a:xfrm>
            <a:off x="9973189" y="1775029"/>
            <a:ext cx="1813956" cy="179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63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5CDC0-492E-6463-80A4-D574816DD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B5992-B7E4-6DD0-45B4-063A7936D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45734"/>
            <a:ext cx="5059680" cy="4023360"/>
          </a:xfrm>
        </p:spPr>
        <p:txBody>
          <a:bodyPr/>
          <a:lstStyle/>
          <a:p>
            <a:r>
              <a:rPr lang="en-US" dirty="0"/>
              <a:t>Rapid advancement of ST technologies in the past 5 years</a:t>
            </a:r>
          </a:p>
          <a:p>
            <a:endParaRPr lang="en-US" dirty="0"/>
          </a:p>
          <a:p>
            <a:r>
              <a:rPr lang="en-US" dirty="0"/>
              <a:t>Combines transcriptomics with imaging</a:t>
            </a:r>
          </a:p>
          <a:p>
            <a:endParaRPr lang="en-US" dirty="0"/>
          </a:p>
          <a:p>
            <a:r>
              <a:rPr lang="en-US" dirty="0"/>
              <a:t>Can achieve sub-cellular resolution</a:t>
            </a:r>
          </a:p>
          <a:p>
            <a:endParaRPr lang="en-US" dirty="0"/>
          </a:p>
          <a:p>
            <a:r>
              <a:rPr lang="en-US" dirty="0"/>
              <a:t>Analysis methods need to account for spatial information and sensitivity</a:t>
            </a: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2BBF32B0-1000-6764-7029-31BFAFE64CD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27754" y="1845734"/>
            <a:ext cx="4325005" cy="4501726"/>
            <a:chOff x="2445" y="708"/>
            <a:chExt cx="2790" cy="2904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57ED6E48-74E6-55FB-FB53-84840A1E88E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445" y="708"/>
              <a:ext cx="2790" cy="2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029" name="Picture 5">
              <a:extLst>
                <a:ext uri="{FF2B5EF4-FFF2-40B4-BE49-F238E27FC236}">
                  <a16:creationId xmlns:a16="http://schemas.microsoft.com/office/drawing/2014/main" id="{CADA001B-924B-6FE3-588D-C915D3836E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5" y="708"/>
              <a:ext cx="2794" cy="29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65938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22AE-0A21-3E8D-828C-A3CAD6076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ST platforms</a:t>
            </a: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B3067986-3DF7-AFC0-9164-9D1FB31FEC2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9795" y="1816478"/>
            <a:ext cx="6141001" cy="4446329"/>
            <a:chOff x="1731" y="633"/>
            <a:chExt cx="4218" cy="3054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6EAC8EA1-80BD-297B-8F42-D37B85749D1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731" y="633"/>
              <a:ext cx="4218" cy="3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053" name="Picture 5">
              <a:extLst>
                <a:ext uri="{FF2B5EF4-FFF2-40B4-BE49-F238E27FC236}">
                  <a16:creationId xmlns:a16="http://schemas.microsoft.com/office/drawing/2014/main" id="{0D714DBE-7D99-8424-0CFA-3C6763F60C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1" y="633"/>
              <a:ext cx="4222" cy="30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C0F8E3C-1C66-1BEA-FCA5-F759675586D9}"/>
              </a:ext>
            </a:extLst>
          </p:cNvPr>
          <p:cNvSpPr txBox="1"/>
          <p:nvPr/>
        </p:nvSpPr>
        <p:spPr>
          <a:xfrm>
            <a:off x="7053943" y="2329353"/>
            <a:ext cx="410173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Considerations when selecting an ST platform:</a:t>
            </a:r>
          </a:p>
          <a:p>
            <a:endParaRPr lang="en-US" dirty="0"/>
          </a:p>
          <a:p>
            <a:r>
              <a:rPr lang="en-US" dirty="0"/>
              <a:t>Targeted vs. untargeted (transcriptome-wide)</a:t>
            </a:r>
          </a:p>
          <a:p>
            <a:endParaRPr lang="en-US" dirty="0"/>
          </a:p>
          <a:p>
            <a:r>
              <a:rPr lang="en-US" dirty="0"/>
              <a:t>Compatibility with IHC</a:t>
            </a:r>
          </a:p>
          <a:p>
            <a:endParaRPr lang="en-US" dirty="0"/>
          </a:p>
          <a:p>
            <a:r>
              <a:rPr lang="en-US" dirty="0"/>
              <a:t>Spatial resolution</a:t>
            </a:r>
          </a:p>
          <a:p>
            <a:endParaRPr lang="en-US" dirty="0"/>
          </a:p>
          <a:p>
            <a:r>
              <a:rPr lang="en-US" dirty="0"/>
              <a:t>Throughput</a:t>
            </a:r>
          </a:p>
        </p:txBody>
      </p:sp>
    </p:spTree>
    <p:extLst>
      <p:ext uri="{BB962C8B-B14F-4D97-AF65-F5344CB8AC3E}">
        <p14:creationId xmlns:p14="http://schemas.microsoft.com/office/powerpoint/2010/main" val="3994912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2533B-4A0A-ED7F-132B-8BD30125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an appropriate platform</a:t>
            </a: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D963D658-DBB3-8419-4B19-BFC61AF4467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239347" y="1845734"/>
            <a:ext cx="6062209" cy="4334319"/>
            <a:chOff x="1763" y="675"/>
            <a:chExt cx="4154" cy="2970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9B6B21D7-B112-690C-7E43-27100FA020B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763" y="675"/>
              <a:ext cx="4154" cy="2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077" name="Picture 5">
              <a:extLst>
                <a:ext uri="{FF2B5EF4-FFF2-40B4-BE49-F238E27FC236}">
                  <a16:creationId xmlns:a16="http://schemas.microsoft.com/office/drawing/2014/main" id="{D2EC4A4A-112C-EEEB-AE37-56DB51DECA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" y="675"/>
              <a:ext cx="4158" cy="2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12700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765D1-08D0-57EF-0265-BF5EE43F1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some available platforms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AC6690-0A0E-4F8C-D689-32B59611D6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469999"/>
              </p:ext>
            </p:extLst>
          </p:nvPr>
        </p:nvGraphicFramePr>
        <p:xfrm>
          <a:off x="116528" y="1858001"/>
          <a:ext cx="12019904" cy="458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6968">
                  <a:extLst>
                    <a:ext uri="{9D8B030D-6E8A-4147-A177-3AD203B41FA5}">
                      <a16:colId xmlns:a16="http://schemas.microsoft.com/office/drawing/2014/main" val="4148038861"/>
                    </a:ext>
                  </a:extLst>
                </a:gridCol>
                <a:gridCol w="1587280">
                  <a:extLst>
                    <a:ext uri="{9D8B030D-6E8A-4147-A177-3AD203B41FA5}">
                      <a16:colId xmlns:a16="http://schemas.microsoft.com/office/drawing/2014/main" val="4085297838"/>
                    </a:ext>
                  </a:extLst>
                </a:gridCol>
                <a:gridCol w="1975420">
                  <a:extLst>
                    <a:ext uri="{9D8B030D-6E8A-4147-A177-3AD203B41FA5}">
                      <a16:colId xmlns:a16="http://schemas.microsoft.com/office/drawing/2014/main" val="1743211216"/>
                    </a:ext>
                  </a:extLst>
                </a:gridCol>
                <a:gridCol w="2861983">
                  <a:extLst>
                    <a:ext uri="{9D8B030D-6E8A-4147-A177-3AD203B41FA5}">
                      <a16:colId xmlns:a16="http://schemas.microsoft.com/office/drawing/2014/main" val="3097341800"/>
                    </a:ext>
                  </a:extLst>
                </a:gridCol>
                <a:gridCol w="2399586">
                  <a:extLst>
                    <a:ext uri="{9D8B030D-6E8A-4147-A177-3AD203B41FA5}">
                      <a16:colId xmlns:a16="http://schemas.microsoft.com/office/drawing/2014/main" val="1685179149"/>
                    </a:ext>
                  </a:extLst>
                </a:gridCol>
                <a:gridCol w="1888667">
                  <a:extLst>
                    <a:ext uri="{9D8B030D-6E8A-4147-A177-3AD203B41FA5}">
                      <a16:colId xmlns:a16="http://schemas.microsoft.com/office/drawing/2014/main" val="1657868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Developer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# of genes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IHC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064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GeoMx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Nanostring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Imaging 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10-20 cells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1k-18k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Compatible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302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CosMX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Nanostring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Imaging 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Subcellular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Integrated (up to 64)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422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Visium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10x Genomics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Sequencing 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55 micron diameter, 110 micron spot-to-spot 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Transcriptome-wide (often ~5k per spot)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Compatible, but staining first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56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VisiumHD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10x Genomics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Sequencing 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2x2 micron, often aggregated to 8x8 or 16x16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Transcriptome-wide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Compatible, but staining first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154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Xenium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10x Genomics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Imaging 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Subcellular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480 custom, 5k pre-selected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Compatible, but staining afterwards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762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MERSCOPE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Vizgen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Imaging 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Subcellular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Up to 1k custom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Compatible, but staining afterwards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796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Stereo-seq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STOmics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Sequencing 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0.2x0.2 micron, often aggregated to 25x25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Transcriptome-wide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Compatible, but staining first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074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Slide-seq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Curio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Sequencing 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Single nucleus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Transcriptome-wide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Not compatible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7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5186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5B4D3-E51E-BA4A-BF56-089DA1367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Sequencing-based platform: </a:t>
            </a:r>
            <a:r>
              <a:rPr lang="en-US" dirty="0" err="1"/>
              <a:t>Visium</a:t>
            </a:r>
            <a:endParaRPr lang="en-US" dirty="0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0107BCC6-9720-EE4F-E5FA-8791546F6A4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243571" y="3731648"/>
            <a:ext cx="9274175" cy="2536825"/>
            <a:chOff x="919" y="1361"/>
            <a:chExt cx="5842" cy="1598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B05D3C10-9FEE-8605-9DFD-8CC38F39B81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919" y="1361"/>
              <a:ext cx="5842" cy="1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029" name="Picture 5">
              <a:extLst>
                <a:ext uri="{FF2B5EF4-FFF2-40B4-BE49-F238E27FC236}">
                  <a16:creationId xmlns:a16="http://schemas.microsoft.com/office/drawing/2014/main" id="{6BE0D1B1-A397-0C2E-92CE-C37E419A01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" y="1361"/>
              <a:ext cx="5846" cy="1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AAC09A8-A5FA-1690-2133-16DCED51E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71" y="1787976"/>
            <a:ext cx="3348507" cy="20928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F44D07-5FFD-F432-C2C9-9C95FF04A046}"/>
              </a:ext>
            </a:extLst>
          </p:cNvPr>
          <p:cNvSpPr txBox="1"/>
          <p:nvPr/>
        </p:nvSpPr>
        <p:spPr>
          <a:xfrm>
            <a:off x="8149212" y="2333144"/>
            <a:ext cx="3577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</a:t>
            </a:r>
            <a:r>
              <a:rPr lang="en-US" dirty="0" err="1"/>
              <a:t>VisumHD</a:t>
            </a:r>
            <a:r>
              <a:rPr lang="en-US" dirty="0"/>
              <a:t> has 2-micron resolution, but is quite new</a:t>
            </a:r>
          </a:p>
        </p:txBody>
      </p:sp>
    </p:spTree>
    <p:extLst>
      <p:ext uri="{BB962C8B-B14F-4D97-AF65-F5344CB8AC3E}">
        <p14:creationId xmlns:p14="http://schemas.microsoft.com/office/powerpoint/2010/main" val="1602346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FB303-A293-8626-BD01-0B63DFD92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Imaging-based platform: MERSCOPE</a:t>
            </a:r>
          </a:p>
        </p:txBody>
      </p:sp>
      <p:pic>
        <p:nvPicPr>
          <p:cNvPr id="5" name="Picture 4" descr="A diagram of barcode check&#10;&#10;AI-generated content may be incorrect.">
            <a:extLst>
              <a:ext uri="{FF2B5EF4-FFF2-40B4-BE49-F238E27FC236}">
                <a16:creationId xmlns:a16="http://schemas.microsoft.com/office/drawing/2014/main" id="{B1AEE9F6-D506-E42D-07B5-D50257F3F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36" y="2292091"/>
            <a:ext cx="7926606" cy="2273818"/>
          </a:xfrm>
          <a:prstGeom prst="rect">
            <a:avLst/>
          </a:prstGeom>
        </p:spPr>
      </p:pic>
      <p:pic>
        <p:nvPicPr>
          <p:cNvPr id="7" name="Picture 6" descr="A purple and pink heart&#10;&#10;AI-generated content may be incorrect.">
            <a:extLst>
              <a:ext uri="{FF2B5EF4-FFF2-40B4-BE49-F238E27FC236}">
                <a16:creationId xmlns:a16="http://schemas.microsoft.com/office/drawing/2014/main" id="{C4004269-BF23-5B44-EE8F-0CD0E9ED6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" t="-1686"/>
          <a:stretch/>
        </p:blipFill>
        <p:spPr>
          <a:xfrm>
            <a:off x="8765936" y="3717174"/>
            <a:ext cx="3164791" cy="242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95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C411C-81B4-21B7-3CB3-E3D9BFC0C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analysis questions/workflow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1DDBCF-D9A8-AA6D-C47D-910403E2B1AB}"/>
              </a:ext>
            </a:extLst>
          </p:cNvPr>
          <p:cNvSpPr txBox="1"/>
          <p:nvPr/>
        </p:nvSpPr>
        <p:spPr>
          <a:xfrm>
            <a:off x="478971" y="1772822"/>
            <a:ext cx="114922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Pre-processing and quality control (platform-dependent)</a:t>
            </a:r>
          </a:p>
          <a:p>
            <a:endParaRPr lang="en-US" sz="1600" dirty="0"/>
          </a:p>
          <a:p>
            <a:r>
              <a:rPr lang="en-US" sz="1600" dirty="0"/>
              <a:t>Analysis 0 (optional for downstream analyses):Assignment of cell type identities</a:t>
            </a:r>
          </a:p>
          <a:p>
            <a:r>
              <a:rPr lang="en-US" sz="1600" dirty="0"/>
              <a:t>	For single-cell resolution methods: transfer labels from reference (RCTD, Seurat, </a:t>
            </a:r>
            <a:r>
              <a:rPr lang="en-US" sz="1600" dirty="0" err="1"/>
              <a:t>scanVI</a:t>
            </a:r>
            <a:r>
              <a:rPr lang="en-US" sz="1600" dirty="0"/>
              <a:t>), or de novo clustering</a:t>
            </a:r>
          </a:p>
          <a:p>
            <a:r>
              <a:rPr lang="en-US" sz="1600" dirty="0"/>
              <a:t>	For non-single-cell methods: spot/ROI deconvolution (Cell2Location, RCTD, etc.)</a:t>
            </a:r>
          </a:p>
          <a:p>
            <a:endParaRPr lang="en-US" sz="1600" dirty="0"/>
          </a:p>
          <a:p>
            <a:r>
              <a:rPr lang="en-US" sz="1600" dirty="0"/>
              <a:t>Analysis 1: Gene clustering</a:t>
            </a:r>
          </a:p>
          <a:p>
            <a:r>
              <a:rPr lang="en-US" sz="1600" dirty="0"/>
              <a:t>	Identifying modes of gene expression with similar spatial patterns across regions and/or conditions (WGCNA, clustering methods)</a:t>
            </a:r>
          </a:p>
          <a:p>
            <a:endParaRPr lang="en-US" sz="1600" dirty="0"/>
          </a:p>
          <a:p>
            <a:r>
              <a:rPr lang="en-US" sz="1600" dirty="0"/>
              <a:t>Analysis 2: Spatial clustering</a:t>
            </a:r>
          </a:p>
          <a:p>
            <a:r>
              <a:rPr lang="en-US" sz="1600" dirty="0"/>
              <a:t>	Identifying regions with similar gene expression/cell type composition patterns (</a:t>
            </a:r>
            <a:r>
              <a:rPr lang="en-US" sz="1600" dirty="0" err="1"/>
              <a:t>BayesSpace</a:t>
            </a:r>
            <a:r>
              <a:rPr lang="en-US" sz="1600" dirty="0"/>
              <a:t>, </a:t>
            </a:r>
            <a:r>
              <a:rPr lang="en-US" sz="1600" dirty="0" err="1"/>
              <a:t>spaVE</a:t>
            </a:r>
            <a:r>
              <a:rPr lang="en-US" sz="1600" dirty="0"/>
              <a:t>)</a:t>
            </a:r>
          </a:p>
          <a:p>
            <a:endParaRPr lang="en-US" sz="1600" dirty="0"/>
          </a:p>
          <a:p>
            <a:r>
              <a:rPr lang="en-US" sz="1600" dirty="0"/>
              <a:t>Analysis 3: Differential gene expression</a:t>
            </a:r>
          </a:p>
          <a:p>
            <a:r>
              <a:rPr lang="en-US" sz="1600" dirty="0"/>
              <a:t>	Identifying differential genes within regions in the same section of tissue (Splotch, SpatialDE2)</a:t>
            </a:r>
          </a:p>
          <a:p>
            <a:r>
              <a:rPr lang="en-US" sz="1600" dirty="0"/>
              <a:t>	Identifying differential genes within regions across multiple conditions (Splotch, Mixed-effect models with spatial priors)</a:t>
            </a:r>
          </a:p>
          <a:p>
            <a:endParaRPr lang="en-US" sz="1600" dirty="0"/>
          </a:p>
          <a:p>
            <a:r>
              <a:rPr lang="en-US" sz="1600" dirty="0"/>
              <a:t>Analysis 4: Spatially variable genes (SVGs)</a:t>
            </a:r>
          </a:p>
          <a:p>
            <a:r>
              <a:rPr lang="en-US" sz="1600" dirty="0"/>
              <a:t>	Identifying genes with spatial patterning in the tissue (SPARK, SpatialDE2, MERINGUE)</a:t>
            </a:r>
          </a:p>
        </p:txBody>
      </p:sp>
    </p:spTree>
    <p:extLst>
      <p:ext uri="{BB962C8B-B14F-4D97-AF65-F5344CB8AC3E}">
        <p14:creationId xmlns:p14="http://schemas.microsoft.com/office/powerpoint/2010/main" val="162325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8752</TotalTime>
  <Words>796</Words>
  <Application>Microsoft Office PowerPoint</Application>
  <PresentationFormat>Widescreen</PresentationFormat>
  <Paragraphs>168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Calibri</vt:lpstr>
      <vt:lpstr>Calibri Light</vt:lpstr>
      <vt:lpstr>Retrospect</vt:lpstr>
      <vt:lpstr>Spatial Transcriptomics</vt:lpstr>
      <vt:lpstr>Molecular profiling methods</vt:lpstr>
      <vt:lpstr>Background</vt:lpstr>
      <vt:lpstr>Types of ST platforms</vt:lpstr>
      <vt:lpstr>How to choose an appropriate platform</vt:lpstr>
      <vt:lpstr>Summary of some available platforms</vt:lpstr>
      <vt:lpstr>Sequencing-based platform: Visium</vt:lpstr>
      <vt:lpstr>Imaging-based platform: MERSCOPE</vt:lpstr>
      <vt:lpstr>Possible analysis questions/workflow</vt:lpstr>
      <vt:lpstr>QC &amp; Normalization</vt:lpstr>
      <vt:lpstr>Refresher: Bayesian statistics</vt:lpstr>
      <vt:lpstr>Bayesian statistics: concepts</vt:lpstr>
      <vt:lpstr>Example: Monty Hall Problem</vt:lpstr>
      <vt:lpstr>Group exercise: Monty Hall problem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 and coding</dc:title>
  <dc:creator>Menon, Vilas</dc:creator>
  <cp:lastModifiedBy>Menon, Vilas</cp:lastModifiedBy>
  <cp:revision>157</cp:revision>
  <dcterms:created xsi:type="dcterms:W3CDTF">2023-09-10T01:39:29Z</dcterms:created>
  <dcterms:modified xsi:type="dcterms:W3CDTF">2025-04-09T02:13:42Z</dcterms:modified>
</cp:coreProperties>
</file>